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6" r:id="rId11"/>
    <p:sldId id="265" r:id="rId12"/>
    <p:sldId id="269" r:id="rId13"/>
    <p:sldId id="268" r:id="rId14"/>
    <p:sldId id="270" r:id="rId15"/>
    <p:sldId id="271" r:id="rId16"/>
    <p:sldId id="263" r:id="rId17"/>
    <p:sldId id="272" r:id="rId18"/>
    <p:sldId id="274" r:id="rId19"/>
    <p:sldId id="273" r:id="rId20"/>
    <p:sldId id="276" r:id="rId21"/>
    <p:sldId id="279" r:id="rId22"/>
    <p:sldId id="277" r:id="rId23"/>
    <p:sldId id="275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5C5756"/>
    <a:srgbClr val="63524F"/>
    <a:srgbClr val="594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80" autoAdjust="0"/>
  </p:normalViewPr>
  <p:slideViewPr>
    <p:cSldViewPr>
      <p:cViewPr>
        <p:scale>
          <a:sx n="70" d="100"/>
          <a:sy n="70" d="100"/>
        </p:scale>
        <p:origin x="-1386" y="-132"/>
      </p:cViewPr>
      <p:guideLst>
        <p:guide orient="horz" pos="3294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922F-1A87-4A1D-B43D-9AEAFFBE2EDD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02E9-50B6-4EEA-BF84-20174BEB5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1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02E9-50B6-4EEA-BF84-20174BEB56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0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23528" y="375047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Очные детские художественные конкурсы —</a:t>
            </a:r>
            <a:b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</a:br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опыт творчества в условиях реальной конкуренции</a:t>
            </a:r>
            <a:endParaRPr lang="ru-RU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PT Sans Caption" pitchFamily="34" charset="-52"/>
              <a:ea typeface="PT Sans Caption" pitchFamily="34" charset="-52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2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26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71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1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9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6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1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7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9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2795-83A1-41D5-9C1F-829FE9612B94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BE0A-4494-4BED-B59F-413B8C6F6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ейный\Desktop\кострома\e91f9d99754a6bf12feff9f268b5ce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" b="10144"/>
          <a:stretch/>
        </p:blipFill>
        <p:spPr bwMode="auto">
          <a:xfrm>
            <a:off x="-36512" y="0"/>
            <a:ext cx="9180000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5" y="5517232"/>
            <a:ext cx="655272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Очные </a:t>
            </a:r>
            <a:r>
              <a:rPr lang="ru-RU" sz="1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детские художественные конкурсы </a:t>
            </a:r>
            <a:r>
              <a:rPr lang="ru-RU" sz="1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—</a:t>
            </a:r>
            <a:br>
              <a:rPr lang="ru-RU" sz="1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</a:br>
            <a:r>
              <a:rPr lang="ru-RU" sz="1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опыт </a:t>
            </a:r>
            <a:r>
              <a:rPr lang="ru-RU" sz="17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творчества в условиях реальной </a:t>
            </a:r>
            <a:r>
              <a:rPr lang="ru-RU" sz="17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конкуренции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Муниципальное автономное учреждение дополнительного образования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г. Рыбинска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«Детская художественная школа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T Sans Caption" pitchFamily="34" charset="-52"/>
                <a:ea typeface="PT Sans Caption" pitchFamily="34" charset="-52"/>
              </a:rPr>
              <a:t>»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Sans Caption" pitchFamily="34" charset="-52"/>
              <a:ea typeface="PT Sans Caption" pitchFamily="34" charset="-52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04248" y="3861048"/>
            <a:ext cx="1944216" cy="1008112"/>
            <a:chOff x="6804248" y="3717032"/>
            <a:chExt cx="1944216" cy="10081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04248" y="3717032"/>
              <a:ext cx="1944216" cy="1008112"/>
            </a:xfrm>
            <a:prstGeom prst="rect">
              <a:avLst/>
            </a:prstGeom>
            <a:solidFill>
              <a:srgbClr val="E46C0A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4248" y="3836367"/>
              <a:ext cx="19442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PT Sans Caption" pitchFamily="34" charset="-52"/>
                  <a:ea typeface="PT Sans Caption" pitchFamily="34" charset="-52"/>
                </a:rPr>
                <a:t>2018</a:t>
              </a:r>
              <a:endParaRPr lang="ru-RU" sz="4400" b="1" dirty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</a:endParaRPr>
            </a:p>
          </p:txBody>
        </p:sp>
      </p:grpSp>
      <p:pic>
        <p:nvPicPr>
          <p:cNvPr id="1028" name="Picture 4" descr="Z:\Для Тарасенко\ПРЕЗЕНТАЦИИ\На конференцию УМИиЦ 14 сентября 2017 года\ДХШ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73" y="5466273"/>
            <a:ext cx="1136191" cy="113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76056" y="47667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Конкурсы и аттестация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123042"/>
            <a:ext cx="81097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2017 году на ежегодной областной конференции «Вопросы сохранения и развития системы образования в сфере культуры и искусства Ярославской области» (</a:t>
            </a:r>
            <a:r>
              <a:rPr lang="ru-RU" sz="1400" dirty="0" err="1"/>
              <a:t>УМиИЦ</a:t>
            </a:r>
            <a:r>
              <a:rPr lang="ru-RU" sz="1400" dirty="0"/>
              <a:t> ЯО) остро обсуждался вопрос учёта конкурсных достижений обучающихся при проведении аттестации педагогических </a:t>
            </a:r>
            <a:r>
              <a:rPr lang="ru-RU" sz="1400" dirty="0" smtClean="0"/>
              <a:t>работников.</a:t>
            </a:r>
          </a:p>
          <a:p>
            <a:endParaRPr lang="ru-RU" sz="1400" dirty="0"/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В результате было принято решение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учитывать результаты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только отраслевых конкурсов.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78278"/>
            <a:ext cx="779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3.  Отраслевые конкурсы против коммерческих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2050" name="Picture 2" descr="C:\Users\samsung1\Desktop\Конференция - КОУМЦ\_2017_7_20170915_1592883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ung1\Desktop\Конференция - КОУМЦ\ms2016_670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30" y="3573016"/>
            <a:ext cx="4053012" cy="27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76056" y="47667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Конкурсы и аттестация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7391" y="1555139"/>
            <a:ext cx="8109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Учитывая эти аспекты, нашей школой были заявлены три конкурса, два из которых были внесены в  официальный межведомственный календарь Учебно-методического и информационного центра работников культуры Ярославской области, таким образом, получившие статус отраслевых — очный конкурс «Наброски» и очно-заочный конкурс «Пленэр на родине Ф. Ф. Ушакова».</a:t>
            </a:r>
          </a:p>
        </p:txBody>
      </p:sp>
      <p:pic>
        <p:nvPicPr>
          <p:cNvPr id="3074" name="Picture 2" descr="C:\Users\samsung1\Desktop\Конференция - КОУМЦ\ushakov_67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9" y="3173564"/>
            <a:ext cx="4702849" cy="32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samsung1\Desktop\Конференция - КОУМЦ\Наброски\IMG_4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02" y="3192987"/>
            <a:ext cx="2311614" cy="31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67102"/>
            <a:ext cx="2919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«Пленэр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на родине Ф. Ф.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Ушакова»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2708" y="2669996"/>
            <a:ext cx="1119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«Наброски»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2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148064" y="47667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Конкурсы и аттестация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86916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Работа над включением конкурсов в отраслевой перечень не была лёгкой. Потребовалось в корне пересмотреть конкурсные положения, переработать систему работы жюри в части установления жестких критериев оценки </a:t>
            </a:r>
            <a:r>
              <a:rPr lang="ru-RU" sz="1400" dirty="0" smtClean="0"/>
              <a:t>работ.</a:t>
            </a:r>
          </a:p>
          <a:p>
            <a:endParaRPr lang="ru-RU" sz="1400" dirty="0"/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Важным требованием стала необходимость разработки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форм наградных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документов, выставочных афиш и т.п.,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определения объёма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характера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призового фонда.</a:t>
            </a:r>
          </a:p>
        </p:txBody>
      </p:sp>
      <p:pic>
        <p:nvPicPr>
          <p:cNvPr id="4098" name="Picture 2" descr="C:\Users\samsung1\Desktop\Конференция - КОУМЦ\Пленэр\Пленэр 2017\IMG_36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r="10774"/>
          <a:stretch/>
        </p:blipFill>
        <p:spPr bwMode="auto">
          <a:xfrm>
            <a:off x="706184" y="1742848"/>
            <a:ext cx="3369520" cy="25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1\Desktop\Конференция - КОУМЦ\Пленэр\IMG_5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29" y="1733097"/>
            <a:ext cx="3795733" cy="25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Характер конкурсов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47500"/>
            <a:ext cx="7795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4.  Академическая направленность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обучения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6039" y="2189182"/>
            <a:ext cx="23036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В своей работе преподаватели нашей ДХШ руководствуются, прежде всего, принципами академической школы изобразительного искусства. </a:t>
            </a:r>
          </a:p>
        </p:txBody>
      </p:sp>
      <p:pic>
        <p:nvPicPr>
          <p:cNvPr id="11" name="Picture 4" descr="D:\ДХШ Книга\Фото_Тарасов\Дети\DSC_388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41176"/>
            <a:ext cx="3510056" cy="23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94116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 </a:t>
            </a:r>
            <a:r>
              <a:rPr lang="ru-RU" sz="1400" dirty="0"/>
              <a:t>мнению директора Ярославского художественного училища Коровина С. М., академический характер подготовки обучающихся максимально способствует их профессиональной ориентации </a:t>
            </a:r>
            <a:r>
              <a:rPr lang="ru-RU" sz="1400" dirty="0" smtClean="0"/>
              <a:t>и способствует </a:t>
            </a:r>
            <a:r>
              <a:rPr lang="ru-RU" sz="1400" dirty="0"/>
              <a:t>успешному продолжению образования в учебных заведениях следующей ступени широкой </a:t>
            </a:r>
            <a:r>
              <a:rPr lang="ru-RU" sz="1400" dirty="0" smtClean="0"/>
              <a:t>направленности. При </a:t>
            </a:r>
            <a:r>
              <a:rPr lang="ru-RU" sz="1400" dirty="0"/>
              <a:t>этом он отмечает общий низкий уровень композиционных работ обучающихся, в которых присутствует  пейзаж.  Объясняется это относительно небольшим количеством часов, отводимых предпрофессиональной образовательной программой на пленэр.</a:t>
            </a:r>
          </a:p>
        </p:txBody>
      </p:sp>
      <p:pic>
        <p:nvPicPr>
          <p:cNvPr id="8" name="Picture 4" descr="E:\ДХШ Книга\Фото_Тарасов\Дети\DSC_3729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89" y="2230508"/>
            <a:ext cx="1566667" cy="2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Наши конкурсы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47500"/>
            <a:ext cx="779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5.  Очный конкурс «Наброски»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988840"/>
            <a:ext cx="77956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Этот конкурс живёт в школе уже семь лет. Название говорит за себя – это конкурс натурных набросков, как правило — фигуры человека в тематическом костюме с элементами </a:t>
            </a:r>
            <a:r>
              <a:rPr lang="ru-RU" sz="1400" dirty="0" smtClean="0"/>
              <a:t>интерьера.</a:t>
            </a:r>
          </a:p>
          <a:p>
            <a:endParaRPr lang="ru-RU" sz="1400" dirty="0"/>
          </a:p>
          <a:p>
            <a:r>
              <a:rPr lang="ru-RU" sz="1400" dirty="0" smtClean="0"/>
              <a:t>Еще </a:t>
            </a:r>
            <a:r>
              <a:rPr lang="ru-RU" sz="1400" dirty="0"/>
              <a:t>до включения его в межведомственный календарь, конкурс имел популярность среди школ Ярославской области и она растёт. Так, в 2016 году в нём поучаствовало 48, а в 2018 году—  уже 58 обучающихся ДХШ и ДШИ Ярославской области.</a:t>
            </a:r>
            <a:endParaRPr lang="ru-RU" sz="1400" b="1" dirty="0"/>
          </a:p>
        </p:txBody>
      </p:sp>
      <p:pic>
        <p:nvPicPr>
          <p:cNvPr id="7172" name="Picture 4" descr="E:\ДХШ Книга\ДХШ_фотоархив\КОНКУРСЫ и события\2016 год\2016-06-07 - Мастер-класс Гусарина С.Б\IMG_08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0" t="15214" r="20469" b="10422"/>
          <a:stretch/>
        </p:blipFill>
        <p:spPr bwMode="auto">
          <a:xfrm>
            <a:off x="4687754" y="3662581"/>
            <a:ext cx="3772678" cy="25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amsung1\Desktop\Конференция - КОУМЦ\Наброски\IMG_49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2"/>
          <a:stretch/>
        </p:blipFill>
        <p:spPr bwMode="auto">
          <a:xfrm flipH="1">
            <a:off x="2670412" y="3662579"/>
            <a:ext cx="1685564" cy="254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sung1\Desktop\Конференция - КОУМЦ\Наброски\IMG_4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417" y="3682975"/>
            <a:ext cx="1781599" cy="25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Наши конкурсы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pic>
        <p:nvPicPr>
          <p:cNvPr id="6148" name="Picture 4" descr="C:\Users\samsung1\Desktop\Конференция - КОУМЦ\Наброски\nabroski2018_mikulic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r="9684"/>
          <a:stretch/>
        </p:blipFill>
        <p:spPr bwMode="auto">
          <a:xfrm>
            <a:off x="6673948" y="4250468"/>
            <a:ext cx="20160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amsung1\Desktop\Конференция - КОУМЦ\Наброски\nabroski2018_mokrou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9" y="4250467"/>
            <a:ext cx="1613388" cy="22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samsung1\Desktop\Конференция - КОУМЦ\Наброски\nabroski2018_mulyaro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674" y="1387073"/>
            <a:ext cx="1835898" cy="257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samsung1\Desktop\Конференция - КОУМЦ\Наброски\nabroski2018_shesh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9" y="1387074"/>
            <a:ext cx="1835898" cy="261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samsung1\Desktop\Конференция - КОУМЦ\Наброски\nabroski2018_karpov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673" y="1356561"/>
            <a:ext cx="3634654" cy="51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54750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Изобразительные материалы меняются от конкурса к конкурсу — карандаш, акварель, мягкие материалы — мы чередуем их с целью разнообразить работы, добавить каждому конкурсу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своеобразный стиль.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endParaRPr lang="ru-RU" sz="1400" b="1" dirty="0"/>
          </a:p>
          <a:p>
            <a:r>
              <a:rPr lang="ru-RU" sz="1400" dirty="0"/>
              <a:t>Кстати, особенностью конкурса 2018 года стало его проведение в зале выставки «Пётр </a:t>
            </a:r>
            <a:r>
              <a:rPr lang="ru-RU" sz="1400" dirty="0" err="1"/>
              <a:t>Потурай</a:t>
            </a:r>
            <a:r>
              <a:rPr lang="ru-RU" sz="1400" dirty="0"/>
              <a:t> (1940–2016). Известный и неизвестный» в Рыбинском музее-заповеднике. </a:t>
            </a:r>
            <a:r>
              <a:rPr lang="ru-RU" sz="1400" dirty="0" err="1"/>
              <a:t>Потурай</a:t>
            </a:r>
            <a:r>
              <a:rPr lang="ru-RU" sz="1400" dirty="0"/>
              <a:t> П. В. был преподавателем рыбинской ДХШ. Его работы создали атмосферу творчества, незримого присутствия </a:t>
            </a:r>
            <a:r>
              <a:rPr lang="ru-RU" sz="1400" dirty="0" smtClean="0"/>
              <a:t>уважаемого педагога </a:t>
            </a:r>
            <a:r>
              <a:rPr lang="ru-RU" sz="1400" dirty="0"/>
              <a:t>в аудитории.</a:t>
            </a:r>
            <a:endParaRPr lang="ru-RU" sz="1400" dirty="0" smtClean="0">
              <a:latin typeface="PT Sans" pitchFamily="34" charset="-52"/>
              <a:ea typeface="PT Sans" pitchFamily="34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конкурсы</a:t>
            </a:r>
          </a:p>
        </p:txBody>
      </p:sp>
      <p:pic>
        <p:nvPicPr>
          <p:cNvPr id="10" name="Picture 2" descr="C:\Users\samsung1\Desktop\Конференция - КОУМЦ\Наброски\nabroski2018_taranushenk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1684966" cy="24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amsung1\Desktop\Конференция - КОУМЦ\Наброски\nabroski2018_muhort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0"/>
            <a:ext cx="1716258" cy="24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amsung1\Desktop\Конференция - КОУМЦ\Наброски\nabroski2018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7" y="3717805"/>
            <a:ext cx="3619020" cy="24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amsung1\Desktop\Конференция - КОУМЦ\Наброски\nabroski2018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7"/>
            <a:ext cx="3459991" cy="23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004048" y="476672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конкурсы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pic>
        <p:nvPicPr>
          <p:cNvPr id="8194" name="Picture 2" descr="C:\Users\samsung1\Desktop\Конференция - КОУМЦ\Наброски\nabroski2018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65805"/>
            <a:ext cx="3459991" cy="23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amsung1\Desktop\Конференция - КОУМЦ\Наброски\IMG_49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2" y="1404810"/>
            <a:ext cx="3561286" cy="506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конкурсы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47500"/>
            <a:ext cx="779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6.  Очно-заочный конкурс  «Пленэр на родине Ф. Ф. Ушакова»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060848"/>
            <a:ext cx="4608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Этот конкурс родился в результате учреждения администрацией города Рыбинска Всероссийского фестиваля культуры и искусства имени святого праведного воина Феодора Ушакова, проводимого  на родине прославленного адмирала в селе </a:t>
            </a:r>
            <a:r>
              <a:rPr lang="ru-RU" sz="1400" dirty="0" err="1" smtClean="0"/>
              <a:t>Хопылёво</a:t>
            </a:r>
            <a:r>
              <a:rPr lang="ru-RU" sz="1400" dirty="0" smtClean="0"/>
              <a:t>, Рыбинского района.</a:t>
            </a:r>
          </a:p>
          <a:p>
            <a:endParaRPr lang="ru-RU" sz="1400" dirty="0" smtClean="0"/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При разработке этого конкурса мы пошли по пути синтеза очного и заочного формата конкурсов.</a:t>
            </a:r>
          </a:p>
          <a:p>
            <a:endParaRPr lang="ru-RU" sz="1400" dirty="0" smtClean="0"/>
          </a:p>
          <a:p>
            <a:r>
              <a:rPr lang="ru-RU" sz="1400" dirty="0" smtClean="0"/>
              <a:t>Конкурс имеет ярко выраженную историческую направленность, связанную с военно-морскими сражениями Российского флота второй половины  </a:t>
            </a:r>
            <a:r>
              <a:rPr lang="en-US" sz="1400" dirty="0" smtClean="0"/>
              <a:t>XVIII </a:t>
            </a:r>
            <a:r>
              <a:rPr lang="ru-RU" sz="1400" dirty="0" smtClean="0"/>
              <a:t>– начала </a:t>
            </a:r>
            <a:r>
              <a:rPr lang="en-US" sz="1400" dirty="0" smtClean="0"/>
              <a:t>XIX</a:t>
            </a:r>
            <a:r>
              <a:rPr lang="ru-RU" sz="1400" dirty="0" smtClean="0"/>
              <a:t> вв. Конкурс раскрывает детям подвиги русских военных моряков искренне и честно служащих своему Отечеству.</a:t>
            </a:r>
          </a:p>
        </p:txBody>
      </p:sp>
      <p:pic>
        <p:nvPicPr>
          <p:cNvPr id="12" name="Picture 4" descr="C:\Users\1\Desktop\Наградная документация на конкурс Ушакова\1200px-AdmFFUshakoffByBazhanoff-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7" b="1321"/>
          <a:stretch/>
        </p:blipFill>
        <p:spPr bwMode="auto">
          <a:xfrm>
            <a:off x="6084168" y="2262762"/>
            <a:ext cx="2328220" cy="325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5576" y="5805264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Ф. Ф. Ушаков показывает пример настоящего </a:t>
            </a:r>
            <a:r>
              <a:rPr lang="ru-RU" sz="1400" dirty="0" err="1"/>
              <a:t>военноначальника</a:t>
            </a:r>
            <a:r>
              <a:rPr lang="ru-RU" sz="1400" dirty="0"/>
              <a:t>, прошедшего боевой путь </a:t>
            </a:r>
            <a:r>
              <a:rPr lang="ru-RU" sz="1400" dirty="0" smtClean="0"/>
              <a:t>от младшего </a:t>
            </a:r>
            <a:r>
              <a:rPr lang="ru-RU" sz="1400" dirty="0"/>
              <a:t>офицера до непобедимого адмирала с заботой о ближних и пониманием своего дела.</a:t>
            </a:r>
          </a:p>
        </p:txBody>
      </p:sp>
    </p:spTree>
    <p:extLst>
      <p:ext uri="{BB962C8B-B14F-4D97-AF65-F5344CB8AC3E}">
        <p14:creationId xmlns:p14="http://schemas.microsoft.com/office/powerpoint/2010/main" val="42562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Семейный\Desktop\pnu_670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3" y="1663109"/>
            <a:ext cx="3566817" cy="23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конкурсы</a:t>
            </a:r>
          </a:p>
        </p:txBody>
      </p:sp>
      <p:pic>
        <p:nvPicPr>
          <p:cNvPr id="10" name="Picture 2" descr="Z:\КОНКУРСЫ и события\2017 год\2017-08-06 Конкурс Пленэр на родине Ушакова\Фото с пленэра\Франчук Л.А. - пленэр\IMG_20170806_133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67" y="1663109"/>
            <a:ext cx="3966088" cy="23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4464114"/>
            <a:ext cx="7887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Работы отражают следующие темы:</a:t>
            </a:r>
          </a:p>
          <a:p>
            <a:endParaRPr lang="ru-RU" sz="1400" dirty="0"/>
          </a:p>
          <a:p>
            <a:r>
              <a:rPr lang="ru-RU" sz="1400" dirty="0"/>
              <a:t>В заочном этапе работы повествуют о жизни и примерах служения Ф. Ф. Ушакова своему Отечеству, боевых успехах русского флота под его руководством, подвигах русских военных моряков</a:t>
            </a:r>
            <a:r>
              <a:rPr lang="ru-RU" sz="1400" dirty="0" smtClean="0"/>
              <a:t>.</a:t>
            </a:r>
          </a:p>
          <a:p>
            <a:pPr lvl="0"/>
            <a:endParaRPr lang="ru-RU" sz="1400" dirty="0" smtClean="0"/>
          </a:p>
          <a:p>
            <a:pPr lvl="0"/>
            <a:r>
              <a:rPr lang="ru-RU" sz="1400" dirty="0" smtClean="0"/>
              <a:t>Очный </a:t>
            </a:r>
            <a:r>
              <a:rPr lang="ru-RU" sz="1400" dirty="0"/>
              <a:t>этап конкурса включает в себя мастер-классы по пленэру художников-живописцев из состава жюри конкурса. Оцениваются этюды, выполненные конкурсантами с натуры на месте проведения пленэра на родине прославленного адмирала — в селе </a:t>
            </a:r>
            <a:r>
              <a:rPr lang="ru-RU" sz="1400" dirty="0" err="1"/>
              <a:t>Хопылёво</a:t>
            </a:r>
            <a:r>
              <a:rPr lang="ru-RU" sz="1400" dirty="0"/>
              <a:t>.</a:t>
            </a:r>
            <a:endParaRPr lang="ru-RU" sz="1400" b="1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73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Уровни конкурсов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1547500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1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. Одна из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основ дополнительного образования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0608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Конкурсная деятельность рассматривается нашей школой как одна из основ дополнительного образования, непременный атрибут здоровой творческой конкуренции</a:t>
            </a:r>
            <a:r>
              <a:rPr lang="ru-RU" sz="1400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3839" y="2824236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До последнего времени финансовые возможности школы позволяли нам участвовать в престижных конкурсах, требующих существенных затрат на конкурсные взносы, транспортные расходы, проживание и питание, например: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Всероссийский </a:t>
            </a:r>
            <a:r>
              <a:rPr lang="ru-RU" sz="1400" dirty="0"/>
              <a:t>очный юношеский конкурс «Медный всадник</a:t>
            </a:r>
            <a:r>
              <a:rPr lang="ru-RU" sz="1400" dirty="0" smtClean="0"/>
              <a:t>»</a:t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С.-Петербург), 2016 г. Гран-При </a:t>
            </a:r>
            <a:r>
              <a:rPr lang="ru-RU" sz="1400" dirty="0" smtClean="0"/>
              <a:t>в командном </a:t>
            </a:r>
            <a:r>
              <a:rPr lang="ru-RU" sz="1400" dirty="0"/>
              <a:t>зачёте</a:t>
            </a:r>
            <a:r>
              <a:rPr lang="ru-RU" sz="14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Конкурс юных художников «Синяя птица» – 2018, третье место </a:t>
            </a:r>
            <a:r>
              <a:rPr lang="ru-RU" sz="1400" dirty="0" smtClean="0"/>
              <a:t>в общем </a:t>
            </a:r>
            <a:r>
              <a:rPr lang="ru-RU" sz="1400" dirty="0"/>
              <a:t>командном первенстве;</a:t>
            </a:r>
          </a:p>
        </p:txBody>
      </p:sp>
      <p:pic>
        <p:nvPicPr>
          <p:cNvPr id="2051" name="Picture 3" descr="C:\Users\Семейный\Desktop\кострома\sp2018_670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34" y="2942606"/>
            <a:ext cx="4004914" cy="300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конкурсы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556791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Плюсы синтеза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: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Заочный этап. </a:t>
            </a:r>
            <a:r>
              <a:rPr lang="ru-RU" sz="1400" dirty="0"/>
              <a:t>Мы имеем уникальную конкурсную тему, в которой сведены к минимуму злоупотребления недостатками заочной формы </a:t>
            </a:r>
            <a:r>
              <a:rPr lang="ru-RU" sz="1400" dirty="0" smtClean="0"/>
              <a:t>конкурсов. Дети </a:t>
            </a:r>
            <a:r>
              <a:rPr lang="ru-RU" sz="1400" dirty="0"/>
              <a:t>и преподаватели для раскрытия темы должны погрузиться в ту историческую эпоху, разобраться с костюмами, с конструкцией парусных военных судов, с историей сражений  и биографией адмирала</a:t>
            </a:r>
            <a:r>
              <a:rPr lang="ru-RU" sz="1400" dirty="0" smtClean="0"/>
              <a:t>.</a:t>
            </a:r>
            <a:endParaRPr lang="ru-RU" sz="1400" b="1" dirty="0"/>
          </a:p>
        </p:txBody>
      </p:sp>
      <p:pic>
        <p:nvPicPr>
          <p:cNvPr id="10244" name="Picture 4" descr="C:\Users\samsung1\Desktop\Конференция - КОУМЦ\Пленэр\Открытки_147х104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38" y="3356992"/>
            <a:ext cx="1553073" cy="21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samsung1\Desktop\Конференция - КОУМЦ\Пленэр\Открытки_147х10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0" y="3356992"/>
            <a:ext cx="1553073" cy="219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samsung1\Desktop\Конференция - КОУМЦ\Пленэр\Открытки_147х104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327" y="3356992"/>
            <a:ext cx="401734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конкурсы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556791"/>
            <a:ext cx="40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Плюсы синтеза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:</a:t>
            </a:r>
          </a:p>
          <a:p>
            <a:pPr algn="ctr"/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Очный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этап. </a:t>
            </a:r>
            <a:r>
              <a:rPr lang="ru-RU" sz="1400" dirty="0"/>
              <a:t>До начала работы над этюдами конкурсанты получают заряд творческой энергии от жюри конкурса — художников с большим опытом преподавания, которые проводят  мастер-классы учебными живописными материалами — акварелью и гуашью.  </a:t>
            </a:r>
            <a:r>
              <a:rPr lang="ru-RU" sz="1400" dirty="0" smtClean="0"/>
              <a:t>В дружественной </a:t>
            </a:r>
            <a:r>
              <a:rPr lang="ru-RU" sz="1400" dirty="0"/>
              <a:t>атмосфере фестиваля максимально раскрываются все плюсы очного формата конкурсов. </a:t>
            </a:r>
            <a:endParaRPr lang="ru-RU" sz="1400" b="1" dirty="0"/>
          </a:p>
        </p:txBody>
      </p:sp>
      <p:pic>
        <p:nvPicPr>
          <p:cNvPr id="12290" name="Picture 2" descr="C:\Users\samsung1\Desktop\Конференция - КОУМЦ\Пленэр\Пленэр 2017\IMG_3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26117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amsung1\Desktop\Конференция - КОУМЦ\Пленэр\IMG_5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r="37451"/>
          <a:stretch/>
        </p:blipFill>
        <p:spPr bwMode="auto">
          <a:xfrm>
            <a:off x="5004048" y="1475305"/>
            <a:ext cx="3612619" cy="49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конкурсы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pic>
        <p:nvPicPr>
          <p:cNvPr id="4" name="Picture 2" descr="Z:\КОНКУРСЫ и события\2017 год\2017-08-06 Конкурс Пленэр на родине Ушакова\Фото с пленэра\Работы конкурсантов\На сайт\bel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5"/>
            <a:ext cx="3138660" cy="22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КОНКУРСЫ и события\2017 год\2017-08-06 Конкурс Пленэр на родине Ушакова\Фото с пленэра\Работы конкурсантов\На сайт\skolzne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69095"/>
            <a:ext cx="3138660" cy="215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КОНКУРСЫ и события\2017 год\2017-08-06 Конкурс Пленэр на родине Ушакова\Фото с пленэра\Работы конкурсантов\На сайт\sherbak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5"/>
            <a:ext cx="4259694" cy="305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4056" y="6001543"/>
            <a:ext cx="3927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Работы победителей очного этапа в 2017 году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938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Наши конкурсы</a:t>
            </a:r>
          </a:p>
        </p:txBody>
      </p:sp>
      <p:pic>
        <p:nvPicPr>
          <p:cNvPr id="9220" name="Picture 4" descr="C:\Users\samsung1\Desktop\Конференция - КОУМЦ\Пленэр\Выставка 2017\IMG_3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53" y="1412776"/>
            <a:ext cx="7310255" cy="48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Итоги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682" y="2087462"/>
            <a:ext cx="336825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</a:t>
            </a:r>
            <a:r>
              <a:rPr lang="ru-RU" sz="1400" dirty="0"/>
              <a:t>заключении, стоит сформулировать главные моменты для организации и проведения конкурса</a:t>
            </a:r>
            <a:r>
              <a:rPr lang="ru-RU" sz="1400" dirty="0" smtClean="0"/>
              <a:t>.</a:t>
            </a:r>
          </a:p>
          <a:p>
            <a:endParaRPr lang="ru-RU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Необходимо свести к минимуму негативные факторы, присущие каждому формату конкурсов;</a:t>
            </a:r>
            <a:endParaRPr lang="ru-RU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Стараться </a:t>
            </a:r>
            <a:r>
              <a:rPr lang="ru-RU" sz="1400" dirty="0" err="1" smtClean="0"/>
              <a:t>поддерживатьть</a:t>
            </a:r>
            <a:r>
              <a:rPr lang="ru-RU" sz="1400" dirty="0" smtClean="0"/>
              <a:t> </a:t>
            </a:r>
            <a:r>
              <a:rPr lang="ru-RU" sz="1400" dirty="0"/>
              <a:t>академическую направленность работ, поддающуюся оценке по установленным критериям;</a:t>
            </a:r>
            <a:endParaRPr lang="ru-RU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Тщательно проработать положение и наградные документы конкурса;</a:t>
            </a:r>
            <a:endParaRPr lang="ru-RU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Позаботиться об авторитетном составе жюри;</a:t>
            </a:r>
            <a:endParaRPr lang="ru-RU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Обеспечить транспорт и питание при необходимости;</a:t>
            </a:r>
            <a:endParaRPr lang="ru-RU" sz="14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400" dirty="0"/>
              <a:t>По возможности, обеспечить хороший призовой фонд</a:t>
            </a:r>
            <a:r>
              <a:rPr lang="ru-RU" sz="1400" dirty="0" smtClean="0"/>
              <a:t>.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552958"/>
            <a:ext cx="7740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7.  Подводя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итоги</a:t>
            </a:r>
          </a:p>
        </p:txBody>
      </p:sp>
      <p:pic>
        <p:nvPicPr>
          <p:cNvPr id="13314" name="Picture 2" descr="F:\кострома\Пленэр\IMG_5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12" y="2204866"/>
            <a:ext cx="4428490" cy="295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32040" y="6001543"/>
            <a:ext cx="3781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Жюри конкурса на награждении победителей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6530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Итоги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2047" y="1556792"/>
            <a:ext cx="8064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Большинство </a:t>
            </a:r>
            <a:r>
              <a:rPr lang="ru-RU" sz="1400" dirty="0"/>
              <a:t>пунктов требуется обеспечить должным финансированием. Наша школа решает эту проблему за счёт внебюджетных источников дохода и за счёт государственных </a:t>
            </a:r>
            <a:r>
              <a:rPr lang="ru-RU" sz="1400" dirty="0" smtClean="0"/>
              <a:t>грантов.</a:t>
            </a:r>
          </a:p>
          <a:p>
            <a:endParaRPr lang="ru-RU" sz="1400" dirty="0"/>
          </a:p>
          <a:p>
            <a:r>
              <a:rPr lang="ru-RU" sz="1400" dirty="0" smtClean="0"/>
              <a:t>Так</a:t>
            </a:r>
            <a:r>
              <a:rPr lang="ru-RU" sz="1400" dirty="0"/>
              <a:t>, в 2018 году «Пленэр на родине Ф. Ф. Ушакова» был профинансирован  за счёт гранта, полученного организаторами Всероссийского фестиваля культуры и искусства имени святого праведного воина Феодора Ушакова на 100%.</a:t>
            </a:r>
            <a:endParaRPr lang="ru-RU" sz="1400" b="1" dirty="0"/>
          </a:p>
        </p:txBody>
      </p:sp>
      <p:pic>
        <p:nvPicPr>
          <p:cNvPr id="12" name="Picture 2" descr="C:\Users\samsung1\Desktop\Конференция - КОУМЦ\Пленэр\Работы победителей 2017\smir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140968"/>
            <a:ext cx="3672408" cy="26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amsung1\Desktop\Конференция - КОУМЦ\Пленэр\IMG_5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26" y="3140968"/>
            <a:ext cx="3914221" cy="26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2047" y="6093296"/>
            <a:ext cx="8064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ПРИГЛАШАЕМ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ПЛЕНЭР в 2019 году!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05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Уровни конкурсов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556792"/>
            <a:ext cx="43924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Обучающиеся нашей школы принимают участие в крупных общероссийских творческих турнирах, таких как:</a:t>
            </a:r>
          </a:p>
          <a:p>
            <a:r>
              <a:rPr lang="ru-RU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Молодежные Дельфийские игры </a:t>
            </a:r>
            <a:r>
              <a:rPr lang="ru-RU" sz="1400" dirty="0" smtClean="0"/>
              <a:t>России,</a:t>
            </a:r>
            <a:br>
              <a:rPr lang="ru-RU" sz="1400" dirty="0" smtClean="0"/>
            </a:br>
            <a:r>
              <a:rPr lang="ru-RU" sz="1400" dirty="0" smtClean="0"/>
              <a:t>2015 </a:t>
            </a:r>
            <a:r>
              <a:rPr lang="ru-RU" sz="1400" dirty="0"/>
              <a:t>г., С. Постников — дипломом «</a:t>
            </a:r>
            <a:r>
              <a:rPr lang="ru-RU" sz="1400" dirty="0" smtClean="0"/>
              <a:t>За художественное </a:t>
            </a:r>
            <a:r>
              <a:rPr lang="ru-RU" sz="1400" dirty="0"/>
              <a:t>раскрытие темы</a:t>
            </a:r>
            <a:r>
              <a:rPr lang="ru-RU" sz="1400" dirty="0" smtClean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«Молодые дарования России», 2016 г., А. Стратиенко — лауреат общероссийского конкурса</a:t>
            </a:r>
            <a:r>
              <a:rPr lang="ru-RU" sz="1400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Всероссийский фестиваль одаренных детей «Уникум» по направлению «Изобразительное искусство», 2017 г. </a:t>
            </a:r>
            <a:r>
              <a:rPr lang="ru-RU" sz="1400" dirty="0" smtClean="0"/>
              <a:t>И. Хохлов  </a:t>
            </a:r>
            <a:r>
              <a:rPr lang="ru-RU" sz="1400" dirty="0"/>
              <a:t>— финалист фестиваля</a:t>
            </a:r>
          </a:p>
        </p:txBody>
      </p:sp>
      <p:pic>
        <p:nvPicPr>
          <p:cNvPr id="3075" name="Picture 3" descr="C:\Users\Семейный\Desktop\кострома\hohlov_67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69" y="4061673"/>
            <a:ext cx="3184770" cy="23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емейный\Desktop\кострома\srtat_670_ne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69" y="1628800"/>
            <a:ext cx="3184771" cy="20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940243" y="41084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275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831050" y="35683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301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Уровни конкурсов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Как правило, победители конкурсов высокого уровня претендуют на получение областных или губернаторских стипендий, что, безусловно, отражается на престиже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и популярности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учебного заведения, наградах, премиях и званиях их преподавателей.</a:t>
            </a:r>
          </a:p>
          <a:p>
            <a:endParaRPr lang="ru-RU" sz="1400" dirty="0"/>
          </a:p>
          <a:p>
            <a:r>
              <a:rPr lang="ru-RU" sz="1400" dirty="0"/>
              <a:t>В этих мероприятиях участвуют лучшие из лучших, имеющие за плечами большой опыт успешной конкурсной деятельности. На этих ребят в первую очередь смотрят руководители учебных заведений следующего звена.</a:t>
            </a:r>
          </a:p>
          <a:p>
            <a:endParaRPr lang="ru-RU" sz="1400" dirty="0" smtClean="0"/>
          </a:p>
          <a:p>
            <a:r>
              <a:rPr lang="ru-RU" sz="1400" dirty="0" smtClean="0"/>
              <a:t>Подобный </a:t>
            </a:r>
            <a:r>
              <a:rPr lang="ru-RU" sz="1400" dirty="0"/>
              <a:t>опыт приобретается в </a:t>
            </a:r>
            <a:r>
              <a:rPr lang="ru-RU" sz="1400" dirty="0" smtClean="0"/>
              <a:t>конкурсах более низкого уровня —  </a:t>
            </a:r>
            <a:r>
              <a:rPr lang="ru-RU" sz="1400" dirty="0"/>
              <a:t>областного, межмуниципального и </a:t>
            </a:r>
            <a:r>
              <a:rPr lang="ru-RU" sz="1400" dirty="0" smtClean="0"/>
              <a:t>городского, </a:t>
            </a:r>
            <a:r>
              <a:rPr lang="ru-RU" sz="1400" dirty="0"/>
              <a:t>а также во всевозможных конкурсах, организуемых негосударственными </a:t>
            </a:r>
            <a:r>
              <a:rPr lang="ru-RU" sz="1400" dirty="0" smtClean="0"/>
              <a:t>структурами. </a:t>
            </a:r>
            <a:endParaRPr lang="ru-RU" sz="1400" dirty="0"/>
          </a:p>
        </p:txBody>
      </p:sp>
      <p:pic>
        <p:nvPicPr>
          <p:cNvPr id="18" name="Picture 4" descr="C:\Users\Семейный\Desktop\кострома\anna_blag67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2" y="1628801"/>
            <a:ext cx="3238224" cy="21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Семейный\Desktop\кострома\anna_blag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97467"/>
            <a:ext cx="3238225" cy="22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мейный\Desktop\кострома\ssni_6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 b="4888"/>
          <a:stretch/>
        </p:blipFill>
        <p:spPr bwMode="auto">
          <a:xfrm>
            <a:off x="4604534" y="3717032"/>
            <a:ext cx="3927906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11560" y="1547500"/>
            <a:ext cx="7795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2.  Очные и заочные конкурсы — какие лучше?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59" y="2119496"/>
            <a:ext cx="804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Заочные конкурсы:</a:t>
            </a:r>
          </a:p>
          <a:p>
            <a:endParaRPr lang="ru-RU" sz="1400" dirty="0" smtClean="0"/>
          </a:p>
          <a:p>
            <a:r>
              <a:rPr lang="ru-RU" sz="1400" dirty="0" smtClean="0"/>
              <a:t>предлагают </a:t>
            </a:r>
            <a:r>
              <a:rPr lang="ru-RU" sz="1400" dirty="0"/>
              <a:t>работать дистанционно по заданным темам, определяя сроки и условия подачи работ. Это наиболее комфортный формат конкурса для организаторов и участников. Участники делают работу под управлением, а зачастую — с участием преподавателя и отправляют её на конкурс.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Форматы конкурсов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PT Mono" pitchFamily="49" charset="-52"/>
              <a:ea typeface="PT Mono" pitchFamily="49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1" y="3603526"/>
            <a:ext cx="32403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В большинстве случаев, это конкурсы по тематической композиции, поэтому на заочные конкурсы школами отправляется также много работ, близко подходящих по теме — тех, что делаются в рамках отработанной годами программы. </a:t>
            </a:r>
          </a:p>
          <a:p>
            <a:endParaRPr lang="ru-RU" sz="1400" dirty="0"/>
          </a:p>
          <a:p>
            <a:r>
              <a:rPr lang="ru-RU" sz="1400" dirty="0" smtClean="0"/>
              <a:t>Организаторам </a:t>
            </a:r>
            <a:r>
              <a:rPr lang="ru-RU" sz="1400" dirty="0"/>
              <a:t>остаётся собрать эти работы </a:t>
            </a:r>
            <a:r>
              <a:rPr lang="ru-RU" sz="1400" dirty="0" smtClean="0"/>
              <a:t>и </a:t>
            </a:r>
            <a:r>
              <a:rPr lang="ru-RU" sz="1400" dirty="0"/>
              <a:t>подвести итоги </a:t>
            </a:r>
            <a:r>
              <a:rPr lang="ru-RU" sz="1400" dirty="0" smtClean="0"/>
              <a:t>в закрытом от публики режиме.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474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58" y="3049796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Большинство этих проблем можно </a:t>
            </a:r>
            <a:r>
              <a:rPr lang="ru-RU" sz="1400" dirty="0" smtClean="0"/>
              <a:t>нейтрализовать </a:t>
            </a:r>
            <a:r>
              <a:rPr lang="ru-RU" sz="1400" dirty="0"/>
              <a:t>оригинальностью конкурсной темы, </a:t>
            </a:r>
            <a:r>
              <a:rPr lang="ru-RU" sz="1400" dirty="0" smtClean="0"/>
              <a:t>её </a:t>
            </a:r>
            <a:r>
              <a:rPr lang="ru-RU" sz="1400" dirty="0"/>
              <a:t>уникальностью.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Форматы конкурсов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58" y="1556792"/>
            <a:ext cx="8208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К недостаткам заочного формата конкурсов можно отнести:</a:t>
            </a:r>
          </a:p>
          <a:p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Высокий риск плагиата;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Чрезмерное вмешательство преподавателя в конкурсную работу;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Участие «старых» работ;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Слабовыраженная, дистанцированная форма конкурентной борьбы.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58" y="3859780"/>
            <a:ext cx="1593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Пример плагиата: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2621" y="4310683"/>
            <a:ext cx="1572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/>
              <a:t>Областной конкурс афиши, гран-при, 2017 год</a:t>
            </a:r>
            <a:endParaRPr lang="ru-RU" sz="1200" i="1" dirty="0"/>
          </a:p>
        </p:txBody>
      </p:sp>
      <p:pic>
        <p:nvPicPr>
          <p:cNvPr id="16" name="Picture 3" descr="E:\ДХШ Книга\Фото_Тарасов\DSC_003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5" y="1380215"/>
            <a:ext cx="1629031" cy="21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1\Desktop\Конференция - КОУМЦ\Николай Ларский - афиш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53" y="3789309"/>
            <a:ext cx="1688517" cy="25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1\Desktop\Конференция - КОУМЦ\плагиа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95" y="3717032"/>
            <a:ext cx="1566710" cy="278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640963" y="4322321"/>
            <a:ext cx="2070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/>
              <a:t>Николай </a:t>
            </a:r>
            <a:r>
              <a:rPr lang="ru-RU" sz="1200" i="1" dirty="0" err="1" smtClean="0"/>
              <a:t>Ларский</a:t>
            </a:r>
            <a:r>
              <a:rPr lang="ru-RU" sz="1200" i="1" dirty="0" smtClean="0"/>
              <a:t>,</a:t>
            </a:r>
            <a:br>
              <a:rPr lang="ru-RU" sz="1200" i="1" dirty="0" smtClean="0"/>
            </a:br>
            <a:r>
              <a:rPr lang="ru-RU" sz="1200" i="1" dirty="0" smtClean="0"/>
              <a:t>афиша</a:t>
            </a:r>
            <a:br>
              <a:rPr lang="ru-RU" sz="1200" i="1" dirty="0" smtClean="0"/>
            </a:br>
            <a:r>
              <a:rPr lang="ru-RU" sz="1200" i="1" dirty="0" smtClean="0"/>
              <a:t>«</a:t>
            </a:r>
            <a:r>
              <a:rPr lang="ru-RU" sz="1200" i="1" dirty="0" err="1" smtClean="0"/>
              <a:t>Канатаходцы</a:t>
            </a:r>
            <a:r>
              <a:rPr lang="ru-RU" sz="1200" i="1" dirty="0" smtClean="0"/>
              <a:t> Алихановы»,</a:t>
            </a:r>
            <a:br>
              <a:rPr lang="ru-RU" sz="1200" i="1" dirty="0" smtClean="0"/>
            </a:br>
            <a:r>
              <a:rPr lang="ru-RU" sz="1200" i="1" dirty="0" smtClean="0"/>
              <a:t>1972 год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3122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59" y="1561971"/>
            <a:ext cx="80441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itchFamily="34" charset="-52"/>
                <a:ea typeface="PT Sans" pitchFamily="34" charset="-52"/>
              </a:rPr>
              <a:t>Очные конкурсы:</a:t>
            </a:r>
          </a:p>
          <a:p>
            <a:endParaRPr lang="ru-RU" sz="1400" dirty="0" smtClean="0"/>
          </a:p>
          <a:p>
            <a:r>
              <a:rPr lang="ru-RU" sz="1400" dirty="0" smtClean="0"/>
              <a:t>В очном конкурсе </a:t>
            </a:r>
            <a:r>
              <a:rPr lang="ru-RU" sz="1400" dirty="0"/>
              <a:t>необходимо личное присутствие </a:t>
            </a:r>
            <a:r>
              <a:rPr lang="ru-RU" sz="1400" dirty="0" smtClean="0"/>
              <a:t>участников. Организаторы осуществляют жесткий </a:t>
            </a:r>
            <a:r>
              <a:rPr lang="ru-RU" sz="1400" dirty="0"/>
              <a:t>контроль </a:t>
            </a:r>
            <a:r>
              <a:rPr lang="ru-RU" sz="1400" dirty="0" smtClean="0"/>
              <a:t>за самостоятельностью </a:t>
            </a:r>
            <a:r>
              <a:rPr lang="ru-RU" sz="1400" dirty="0"/>
              <a:t>творческого процесса. Здесь зачастую упор делается на способности юного художника передать натуру изобразительными средствами, либо оригинально выполнить работу на заданную тему.</a:t>
            </a:r>
            <a:endParaRPr lang="ru-RU" sz="1400" dirty="0">
              <a:latin typeface="PT Sans" pitchFamily="34" charset="-52"/>
              <a:ea typeface="PT Sans" pitchFamily="34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3532" y="3129349"/>
            <a:ext cx="39901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 очном </a:t>
            </a:r>
            <a:r>
              <a:rPr lang="ru-RU" sz="1400" dirty="0"/>
              <a:t>конкурсе мы имеем наибольшие шансы раскрытия таланта ребёнка ввиду отсутствия возможности подтасовок. Часто именно после победы в конкурсе ребенка заинтересовывает процесс  творчества, после одобрения его успеха </a:t>
            </a:r>
            <a:r>
              <a:rPr lang="ru-RU" sz="1400" dirty="0" smtClean="0"/>
              <a:t>окружением.</a:t>
            </a:r>
          </a:p>
          <a:p>
            <a:endParaRPr lang="ru-RU" sz="1400" dirty="0"/>
          </a:p>
          <a:p>
            <a:r>
              <a:rPr lang="ru-RU" sz="1400" dirty="0" smtClean="0"/>
              <a:t>И </a:t>
            </a:r>
            <a:r>
              <a:rPr lang="ru-RU" sz="1400" dirty="0"/>
              <a:t>даже проигрыш может играть на руку творческому росту — психологи выделяют один из видов мотивации – «проигрыш, как стимул приложения дополнительных усилий для достижения цели».  То есть, может появиться «спортивная злость», стремление ребёнка доказать </a:t>
            </a:r>
            <a:r>
              <a:rPr lang="ru-RU" sz="1400" dirty="0" smtClean="0"/>
              <a:t>свои способности в </a:t>
            </a:r>
            <a:r>
              <a:rPr lang="ru-RU" sz="1400" dirty="0"/>
              <a:t>следующий </a:t>
            </a:r>
            <a:r>
              <a:rPr lang="ru-RU" sz="1400" dirty="0" smtClean="0"/>
              <a:t>раз</a:t>
            </a:r>
            <a:r>
              <a:rPr lang="ru-RU" sz="1400" dirty="0"/>
              <a:t>.</a:t>
            </a:r>
            <a:endParaRPr lang="ru-RU" sz="1400" dirty="0"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9" name="Picture 2" descr="C:\Users\Семейный\Desktop\кострома\На конференцию УМИиЦ 14 сентября 2017 года\zastavka_img_6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28" y="3140968"/>
            <a:ext cx="38855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Форматы конкурсов</a:t>
            </a:r>
          </a:p>
        </p:txBody>
      </p:sp>
    </p:spTree>
    <p:extLst>
      <p:ext uri="{BB962C8B-B14F-4D97-AF65-F5344CB8AC3E}">
        <p14:creationId xmlns:p14="http://schemas.microsoft.com/office/powerpoint/2010/main" val="23244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60" y="154750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Есть и обратная сторона медали — разочарование и потеря интереса к творчеству. Как правило, это происходит у ребят с высокой степенью творческих амбиций и небольшим практическим опытом. Здесь педагогу нужно проявить внимательность и суметь сбить эмоциональную </a:t>
            </a:r>
            <a:r>
              <a:rPr lang="ru-RU" sz="1400" dirty="0" smtClean="0"/>
              <a:t>волну.</a:t>
            </a:r>
          </a:p>
          <a:p>
            <a:endParaRPr lang="ru-RU" sz="1400" dirty="0"/>
          </a:p>
          <a:p>
            <a:r>
              <a:rPr lang="ru-RU" sz="1400" dirty="0" smtClean="0"/>
              <a:t>Кроме </a:t>
            </a:r>
            <a:r>
              <a:rPr lang="ru-RU" sz="1400" dirty="0"/>
              <a:t>того, возможны психологические расстройства ребенка из-за волнения, бытового дискомфорта, осложнений со здоровьем и прочим причинам, к которым преподавателю надо быть готовым.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Форматы конкурсов</a:t>
            </a:r>
          </a:p>
        </p:txBody>
      </p:sp>
      <p:pic>
        <p:nvPicPr>
          <p:cNvPr id="7171" name="Picture 3" descr="C:\Users\Семейный\Desktop\кострома\iStock_000061913246_Medium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30" y="3429000"/>
            <a:ext cx="3977242" cy="26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Семейный\Desktop\кострома\ugl_67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2" y="3448155"/>
            <a:ext cx="3900069" cy="26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60" y="1640427"/>
            <a:ext cx="81097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Но, как правило, очные конкурсы позитивно влияют на широкую аудиторию участников. </a:t>
            </a:r>
            <a:endParaRPr lang="ru-RU" sz="1400" dirty="0" smtClean="0"/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  <a:latin typeface="PT Sans" pitchFamily="34" charset="-52"/>
              <a:ea typeface="PT Sans" pitchFamily="34" charset="-52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Положительные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PT Sans" pitchFamily="34" charset="-52"/>
                <a:ea typeface="PT Sans" pitchFamily="34" charset="-52"/>
              </a:rPr>
              <a:t>моменты:</a:t>
            </a:r>
          </a:p>
          <a:p>
            <a:pPr lvl="0"/>
            <a:endParaRPr lang="ru-RU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Сплочение </a:t>
            </a:r>
            <a:r>
              <a:rPr lang="ru-RU" sz="1400" dirty="0"/>
              <a:t>команды, ребята лучше узнают друг друга;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Преодоление комплексов и страхов;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Быстрое повышение профессионального уровня, особенно при сопутствующих мастер-классах;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Расширение мировоззрения, приобретение опыта творческих поездок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7667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aseline="4000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•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PT Mono" pitchFamily="49" charset="-52"/>
                <a:ea typeface="PT Mono" pitchFamily="49" charset="-52"/>
              </a:rPr>
              <a:t> Форматы конкурсов</a:t>
            </a:r>
          </a:p>
        </p:txBody>
      </p:sp>
      <p:pic>
        <p:nvPicPr>
          <p:cNvPr id="6147" name="Picture 3" descr="C:\Users\Семейный\Desktop\кострома\IMG_05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45" y="3781152"/>
            <a:ext cx="3900264" cy="26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645024"/>
            <a:ext cx="35283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Важный аспект конкурсной деятельности — не мешать образовательному процессу. Всегда есть соблазн использовать эту сферу для достижения собственных амбиций преподавателями или администрацией </a:t>
            </a:r>
            <a:r>
              <a:rPr lang="ru-RU" sz="1400" dirty="0" smtClean="0"/>
              <a:t>школы.</a:t>
            </a:r>
          </a:p>
          <a:p>
            <a:endParaRPr lang="ru-RU" sz="1400" dirty="0"/>
          </a:p>
          <a:p>
            <a:r>
              <a:rPr lang="ru-RU" sz="1400" dirty="0" smtClean="0"/>
              <a:t>В </a:t>
            </a:r>
            <a:r>
              <a:rPr lang="ru-RU" sz="1400" dirty="0"/>
              <a:t>нашей школе эта проблема решается за счёт коррекции тематических планов (</a:t>
            </a:r>
            <a:r>
              <a:rPr lang="ru-RU" sz="1400" dirty="0" smtClean="0"/>
              <a:t>темы задания) </a:t>
            </a:r>
            <a:r>
              <a:rPr lang="ru-RU" sz="1400" dirty="0"/>
              <a:t>на свободную или сходную с конкурсной тему.</a:t>
            </a:r>
          </a:p>
        </p:txBody>
      </p:sp>
    </p:spTree>
    <p:extLst>
      <p:ext uri="{BB962C8B-B14F-4D97-AF65-F5344CB8AC3E}">
        <p14:creationId xmlns:p14="http://schemas.microsoft.com/office/powerpoint/2010/main" val="4247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1403</Words>
  <Application>Microsoft Office PowerPoint</Application>
  <PresentationFormat>Экран (4:3)</PresentationFormat>
  <Paragraphs>139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samsung1</cp:lastModifiedBy>
  <cp:revision>169</cp:revision>
  <dcterms:created xsi:type="dcterms:W3CDTF">2017-03-06T09:53:12Z</dcterms:created>
  <dcterms:modified xsi:type="dcterms:W3CDTF">2018-08-22T20:59:15Z</dcterms:modified>
</cp:coreProperties>
</file>